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62" r:id="rId6"/>
    <p:sldId id="260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5" y="36"/>
      </p:cViewPr>
      <p:guideLst>
        <p:guide orient="horz" pos="38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702B-D6FB-453B-B220-C2002C48AEF6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74B2-15AB-41AA-9DDF-9547F9BA02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01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74B2-15AB-41AA-9DDF-9547F9BA02A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7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BBEE5-F77F-F34B-A90E-683CEF08D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6C4C0-3ED3-74BF-B346-0E7455B2B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6CF8-7EFB-A665-66A6-AED5F44B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F28D-72EA-231E-7300-E372B29E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329A-386C-26C4-9C39-3F1659E5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33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EBA8-DB92-2EE3-8247-3194D2AB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8C0B4-FFF0-4530-2D71-60B34451D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996D4-7054-867A-0EB8-2CD28DFC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64554-B411-8268-1031-046027FD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E6E4-6B17-0BA8-8F9E-1327586F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70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F46CBA-EFEC-908D-8C48-AA17C3C9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6B1CB-9D3D-62F0-EBA4-56741CC7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3AD8-66E7-B988-2BC2-7F53FFED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70181-E226-96DC-F17F-80961872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B9252-3776-A2B6-7032-3F055213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96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9838-2E0C-C5E5-7EAB-4BDDA75E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658D-F005-C6D0-CD97-91A3FB09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DC3C-016C-743B-E477-1913A55B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9099-2AA1-8342-455D-C462E6C6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B36-1AA6-6DAB-A29C-9C1754AD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40F1C-D7F9-1DA7-6064-3BDDA46A4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077"/>
            <a:ext cx="12236450" cy="68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04F0-79EB-2FA6-35CA-3E492586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3766D-806A-F09A-AFD5-8518FE045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A941-CEAD-EAB4-44AE-D4FC3FE7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5399-6336-81F0-DA89-9D975927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877B-634D-285C-66AF-999D3868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47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0438-E52A-77AA-D379-6A05A972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E716-8442-83A6-E52D-1A4FE4360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34E3F-DAEE-5635-7308-C59EE95F7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AD8FE-0B44-D163-29D6-FCCD258B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AAC8E-B6E0-5AEA-4E06-9F40010E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094BD-EA17-843E-0DA9-E4FCB0C8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21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326C-B5E9-83B4-9AFD-75F6964A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6BB6-B3A6-CD75-A3CC-5B9F55BA2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365AB-216D-6D59-CBB1-B2D95B73B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D53B9-06BD-999C-1C95-576791BCD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A1242-A7EE-8AFC-B7A6-E07CADD27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E1E36-82F9-CF6F-2505-BB188ABD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39698C-341A-EE56-B745-01FFB6C9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C0F55-76FB-6DAB-E64E-F0101519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19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3B8F-5549-5C78-3F9A-44D4BFD4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BD4C3-E0CC-4BE2-E173-857914D8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49DBF-D1C0-094F-DF22-25EAD389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50468-ED17-5DD1-5F87-D5C7215F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94930-8E5B-CBA0-9A94-1F370150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6183C-63CC-CFF0-9ACB-F0266D31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BA8E1-2A53-2B38-31D0-1CECF1C2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49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4BDB-480C-B4F3-976E-D1FE652A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D9786-3750-72D0-8726-33FBD9914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B8E37-631B-E844-160A-605CF1BA0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12FFC-83AF-F203-7724-A7549148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694C5-E9E8-0614-71AD-89E4CD7C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872ED-E5EC-CC83-394C-0E8C458C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77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7019-21F0-D8CB-904D-70308D62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A396A-D748-8113-A78D-4061651E2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BE57-5369-F71D-6979-BA5B76F6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BEFE5-99F7-6B0E-1C81-68216A4F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1306D-098E-711A-8DA0-BF820FA3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B7597-BCD0-AE96-CE8B-11F5DA0D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61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C05FE-3F17-693C-0527-E39EBF8F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CB083-B938-C623-AFA5-806A7163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1BB2-E4AD-5169-68FA-0EE80DC9D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7B06A-745A-49A5-9405-88D116B3B165}" type="datetimeFigureOut">
              <a:rPr lang="de-DE" smtClean="0"/>
              <a:t>27.06.2026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D83D-CA38-4C20-75EF-2ED784DA9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CF106-D854-1B5A-DDB9-7B7649BE1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19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5B23-31FF-8337-10CE-C45A91669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ABF82-F27F-758C-5B1C-54DD06617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399AF-2097-FF31-9668-E7A731794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439" y="0"/>
            <a:ext cx="13368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535DE-D2CF-9C56-755A-54C0F8BACF44}"/>
              </a:ext>
            </a:extLst>
          </p:cNvPr>
          <p:cNvSpPr txBox="1"/>
          <p:nvPr/>
        </p:nvSpPr>
        <p:spPr>
          <a:xfrm>
            <a:off x="3059113" y="2990334"/>
            <a:ext cx="611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39946-07EC-1116-E198-43E363A6C14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05764-6431-53B9-A13D-2BC62D4C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717D3-C249-47FE-B589-1FFA7DD70A20}"/>
              </a:ext>
            </a:extLst>
          </p:cNvPr>
          <p:cNvSpPr txBox="1"/>
          <p:nvPr/>
        </p:nvSpPr>
        <p:spPr>
          <a:xfrm>
            <a:off x="337529" y="644376"/>
            <a:ext cx="21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7A405-D71A-6F02-1479-CFE75C6F2F9F}"/>
              </a:ext>
            </a:extLst>
          </p:cNvPr>
          <p:cNvSpPr txBox="1"/>
          <p:nvPr/>
        </p:nvSpPr>
        <p:spPr>
          <a:xfrm>
            <a:off x="337529" y="1168147"/>
            <a:ext cx="820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Kannst du Fotos und Videos im Netz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noch trauen?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0E7B323-8B86-5181-1451-1C54F6344CC0}"/>
              </a:ext>
            </a:extLst>
          </p:cNvPr>
          <p:cNvSpPr/>
          <p:nvPr/>
        </p:nvSpPr>
        <p:spPr>
          <a:xfrm>
            <a:off x="-482851" y="5260155"/>
            <a:ext cx="1827259" cy="1575223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05E6295-3AF6-4335-90FD-C37379A689F8}"/>
              </a:ext>
            </a:extLst>
          </p:cNvPr>
          <p:cNvSpPr/>
          <p:nvPr/>
        </p:nvSpPr>
        <p:spPr>
          <a:xfrm>
            <a:off x="947090" y="4463017"/>
            <a:ext cx="1827259" cy="1575223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24879A3C-2755-D972-36A8-0A4F09191DCF}"/>
              </a:ext>
            </a:extLst>
          </p:cNvPr>
          <p:cNvSpPr/>
          <p:nvPr/>
        </p:nvSpPr>
        <p:spPr>
          <a:xfrm>
            <a:off x="2377031" y="5260154"/>
            <a:ext cx="1827259" cy="1575223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F6A0603-6F6E-3D84-3B57-D6D1976AFE95}"/>
              </a:ext>
            </a:extLst>
          </p:cNvPr>
          <p:cNvSpPr/>
          <p:nvPr/>
        </p:nvSpPr>
        <p:spPr>
          <a:xfrm>
            <a:off x="3806972" y="4463017"/>
            <a:ext cx="1827259" cy="1575223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6ED9AC9D-0B29-CCC1-5AF7-5BB1454AE887}"/>
              </a:ext>
            </a:extLst>
          </p:cNvPr>
          <p:cNvSpPr/>
          <p:nvPr/>
        </p:nvSpPr>
        <p:spPr>
          <a:xfrm>
            <a:off x="5236913" y="5260154"/>
            <a:ext cx="1827259" cy="1575223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3114B97-B864-C822-B985-E42152E662BB}"/>
              </a:ext>
            </a:extLst>
          </p:cNvPr>
          <p:cNvSpPr/>
          <p:nvPr/>
        </p:nvSpPr>
        <p:spPr>
          <a:xfrm>
            <a:off x="6666854" y="4463017"/>
            <a:ext cx="1827259" cy="1575223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5A0133F-4392-39E4-8877-D60AD7BAE98E}"/>
              </a:ext>
            </a:extLst>
          </p:cNvPr>
          <p:cNvSpPr/>
          <p:nvPr/>
        </p:nvSpPr>
        <p:spPr>
          <a:xfrm>
            <a:off x="8096795" y="5260153"/>
            <a:ext cx="1827259" cy="1575223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9068F5A-DDAA-DAFF-4248-346D7323A73E}"/>
              </a:ext>
            </a:extLst>
          </p:cNvPr>
          <p:cNvSpPr/>
          <p:nvPr/>
        </p:nvSpPr>
        <p:spPr>
          <a:xfrm>
            <a:off x="9526736" y="4463017"/>
            <a:ext cx="1827259" cy="1575223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57FD7C5-2446-D21E-E117-AE13733BB704}"/>
              </a:ext>
            </a:extLst>
          </p:cNvPr>
          <p:cNvSpPr/>
          <p:nvPr/>
        </p:nvSpPr>
        <p:spPr>
          <a:xfrm>
            <a:off x="10956677" y="5260152"/>
            <a:ext cx="1827259" cy="1575223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A4CC9A-9010-BFEB-A637-006FF2B9B028}"/>
              </a:ext>
            </a:extLst>
          </p:cNvPr>
          <p:cNvSpPr txBox="1"/>
          <p:nvPr/>
        </p:nvSpPr>
        <p:spPr>
          <a:xfrm>
            <a:off x="337529" y="2954081"/>
            <a:ext cx="10019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Manipulierte Bilder und Videos, Fakes und </a:t>
            </a:r>
            <a:r>
              <a:rPr lang="de-DE" sz="2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KI-generierte Inhalte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</a:t>
            </a: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fluten das Internet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 Für Menschen sind echte Medien von Fakes kaum noch zu unterscheiden. </a:t>
            </a: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Vertrauen bricht weg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Betrug wird zum Alltag.</a:t>
            </a:r>
          </a:p>
          <a:p>
            <a:br>
              <a:rPr lang="de-DE" sz="20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</a:br>
            <a:endParaRPr lang="de-DE" sz="20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AF1743-B2DD-8A14-621A-3D28F8180D8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1281-B24A-F547-068C-B72385F1B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FAB4-0433-896F-22F2-8B30FA7CBF35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Die Lösung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63A81-80BF-C813-5FE4-66DE289A2838}"/>
              </a:ext>
            </a:extLst>
          </p:cNvPr>
          <p:cNvSpPr txBox="1"/>
          <p:nvPr/>
        </p:nvSpPr>
        <p:spPr>
          <a:xfrm>
            <a:off x="337529" y="4314341"/>
            <a:ext cx="6576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Über unsere App werden Fotos und Videos aufgenommen und auf Echtheit geprüft. Standort, Zeitstempel und eine Referenz zum Original werden </a:t>
            </a:r>
            <a:r>
              <a:rPr lang="de-DE" sz="16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DSGVO-konform auf der Blockchain gesichert</a:t>
            </a:r>
            <a:r>
              <a:rPr lang="de-DE" sz="16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ein </a:t>
            </a:r>
            <a:r>
              <a:rPr lang="de-DE" sz="16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unsichtbarer Referenzcode </a:t>
            </a:r>
            <a:r>
              <a:rPr lang="de-DE" sz="16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wird eingebettet. </a:t>
            </a:r>
          </a:p>
          <a:p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Die verifizierten Inhalte lassen sich in der Galerie speichern und für Kleinanzeigen, Social Media oder Dokumentation nutzen. Zur Verifizierung wird das Bild oder Video </a:t>
            </a:r>
            <a:r>
              <a:rPr lang="de-DE" sz="16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einfach wieder in die App geladen oder per URL geprüft.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BC360-B8A3-D20E-F1DB-2EAB0D8BA794}"/>
              </a:ext>
            </a:extLst>
          </p:cNvPr>
          <p:cNvSpPr txBox="1"/>
          <p:nvPr/>
        </p:nvSpPr>
        <p:spPr>
          <a:xfrm>
            <a:off x="337529" y="1168147"/>
            <a:ext cx="6694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Kryptographische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Authentifizierung.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Direkt über unsere App.</a:t>
            </a:r>
          </a:p>
        </p:txBody>
      </p:sp>
      <p:pic>
        <p:nvPicPr>
          <p:cNvPr id="3" name="Screen_Recording_20260627_140301_Chrome">
            <a:hlinkClick r:id="" action="ppaction://media"/>
            <a:extLst>
              <a:ext uri="{FF2B5EF4-FFF2-40B4-BE49-F238E27FC236}">
                <a16:creationId xmlns:a16="http://schemas.microsoft.com/office/drawing/2014/main" id="{EEEC33F7-33F0-15D7-E381-1C01EEB65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570" y="430665"/>
            <a:ext cx="2858061" cy="6192000"/>
          </a:xfrm>
          <a:prstGeom prst="rect">
            <a:avLst/>
          </a:prstGeom>
          <a:effectLst>
            <a:outerShdw blurRad="495300" dist="127000" dir="2880000" sx="104000" sy="104000" algn="tl" rotWithShape="0">
              <a:prstClr val="black">
                <a:alpha val="7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68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762E05-D2E3-10D8-E7AD-4DA4DB857D18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Potenzial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D9A7C-8FE7-9122-41CF-6ACC41205FE1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81721-9BA3-84CF-DB3F-8CF61C4BD419}"/>
              </a:ext>
            </a:extLst>
          </p:cNvPr>
          <p:cNvSpPr txBox="1"/>
          <p:nvPr/>
        </p:nvSpPr>
        <p:spPr>
          <a:xfrm>
            <a:off x="337529" y="1168147"/>
            <a:ext cx="1073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Warum ist </a:t>
            </a:r>
            <a:r>
              <a:rPr lang="de-DE" sz="4800" b="1" dirty="0" err="1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bahnbrechend?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48FD6-DFF8-A9F2-B6A0-92407046BB33}"/>
              </a:ext>
            </a:extLst>
          </p:cNvPr>
          <p:cNvSpPr txBox="1"/>
          <p:nvPr/>
        </p:nvSpPr>
        <p:spPr>
          <a:xfrm>
            <a:off x="484816" y="2737807"/>
            <a:ext cx="106720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Prävention statt Reaktion: 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Bestehende Lösungen arbeiten reaktiv und probabilistisch. Sie verlieren das Wettrüsten gegen generative KI. </a:t>
            </a:r>
            <a:r>
              <a:rPr lang="de-DE" sz="2000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verlagert Vertrauen an den Moment der Datenerzeugung.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Deterministisch statt probabilistisch: 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Statt zu schätzen, ob ein Bild/Video echt ist, beweist </a:t>
            </a:r>
            <a:r>
              <a:rPr lang="de-DE" sz="2000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es mathematisch. Ein eindeutiger Fingerabdruck des Originals wird als unsichtbares Wasserzeichen eingebettet und kann jederzeit auf das Original referenziert werden. Das Ergebnis ist binär: echt oder fake.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Geschlossene Beweiskette: 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Andere Anbieter lösen Einzelaspekte. </a:t>
            </a:r>
            <a:r>
              <a:rPr lang="de-DE" sz="2000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integriert KI-Validierung, kryptographische Versiegelung, Blockchain-Persistenz und Wasserzeichen-Verifikation zu einer durchgängigen Architektur von der Aufnahme bis zur Verifizierung.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2F3C6-6567-7FF1-1083-9ED116EDA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7D0ABE-91A6-BD86-1353-CD8AB4FB2947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Der Markt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73B10-5434-18C0-8004-DBAC76D19F83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4C9CA-C536-5086-2BF9-74CA9DAF6D9C}"/>
              </a:ext>
            </a:extLst>
          </p:cNvPr>
          <p:cNvSpPr txBox="1"/>
          <p:nvPr/>
        </p:nvSpPr>
        <p:spPr>
          <a:xfrm>
            <a:off x="337529" y="1168147"/>
            <a:ext cx="10586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Drei Märkte. Ein Problem. Keine Lösung.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Bis jetzt.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FC582-537D-3E3D-BF18-EDD769203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79E456-98AD-785A-290B-DE8F53799957}"/>
              </a:ext>
            </a:extLst>
          </p:cNvPr>
          <p:cNvSpPr txBox="1"/>
          <p:nvPr/>
        </p:nvSpPr>
        <p:spPr>
          <a:xfrm>
            <a:off x="156000" y="3195459"/>
            <a:ext cx="3960000" cy="3877985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C2C-Plattformen &amp; Resale</a:t>
            </a:r>
          </a:p>
          <a:p>
            <a:pPr algn="ctr"/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Kleinanzeigen, Vinted, Chrono24: Käufer können Artikelfotos nicht vertrauen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+207 % Online-Betrugsfälle zwischen Q1 2024 und Q1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Verifizierte Fotos und Videos als Vertrauenssignal in Inseraten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FF457-4011-B012-B5A1-322203A5ED96}"/>
              </a:ext>
            </a:extLst>
          </p:cNvPr>
          <p:cNvSpPr txBox="1"/>
          <p:nvPr/>
        </p:nvSpPr>
        <p:spPr>
          <a:xfrm>
            <a:off x="4116000" y="3195459"/>
            <a:ext cx="3960000" cy="3877985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Journalismus &amp; Redaktionen</a:t>
            </a:r>
          </a:p>
          <a:p>
            <a:pPr algn="ctr"/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Redaktionen müssen Bildmaterial verifizieren, bevor sie es veröffentlichen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Aktuell manueller Aufwand, trotzdem regelmäßig Fakes in Umlauf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Verifizierung per URL ohne App-Installation ideal für Redaktions-Workflows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F7FCD-BD0E-FC07-9BE6-90AFFCE40B95}"/>
              </a:ext>
            </a:extLst>
          </p:cNvPr>
          <p:cNvSpPr txBox="1"/>
          <p:nvPr/>
        </p:nvSpPr>
        <p:spPr>
          <a:xfrm>
            <a:off x="8076000" y="3195458"/>
            <a:ext cx="3960000" cy="3877985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4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Social Media &amp; Creator</a:t>
            </a:r>
          </a:p>
          <a:p>
            <a:pPr algn="ctr"/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Verifizierte Inhalte als Echtheitsbeweis bei Reviews, Reportagen und UGC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App-zu-Galerie-Workflow macht Nutzung auf jeder Plattform möglich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Wachsender Bedarf durch KI-generierte Inhalte und Deepfakes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6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90B2C-FFE7-5F26-D6E1-305BA0612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13" y="2181703"/>
            <a:ext cx="2465173" cy="2465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5FBFD-A28F-000E-B1F7-4C5E947035A3}"/>
              </a:ext>
            </a:extLst>
          </p:cNvPr>
          <p:cNvSpPr txBox="1"/>
          <p:nvPr/>
        </p:nvSpPr>
        <p:spPr>
          <a:xfrm>
            <a:off x="0" y="11341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Besuche unsere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Website</a:t>
            </a:r>
            <a:r>
              <a:rPr lang="de-DE" sz="48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700D5-E57B-2987-BD74-4F79C53717F9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47572-8022-BD1B-8D85-084CE74A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AE4B9-47CB-2C6B-B3E4-E22088BF99EB}"/>
              </a:ext>
            </a:extLst>
          </p:cNvPr>
          <p:cNvSpPr txBox="1"/>
          <p:nvPr/>
        </p:nvSpPr>
        <p:spPr>
          <a:xfrm>
            <a:off x="0" y="49698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Oder folge uns auf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LinkedIn:</a:t>
            </a:r>
          </a:p>
          <a:p>
            <a:pPr algn="ctr"/>
            <a:r>
              <a:rPr lang="de-DE" sz="4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https://www.linkedin.com/company/trustcamera</a:t>
            </a:r>
            <a:endParaRPr lang="de-DE" sz="5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Widescreen</PresentationFormat>
  <Paragraphs>41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Sans Serif Collection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Yannick S</dc:creator>
  <cp:lastModifiedBy>Yannick Schroth</cp:lastModifiedBy>
  <cp:revision>14</cp:revision>
  <dcterms:created xsi:type="dcterms:W3CDTF">2026-04-19T12:38:57Z</dcterms:created>
  <dcterms:modified xsi:type="dcterms:W3CDTF">2026-06-27T09:01:45Z</dcterms:modified>
</cp:coreProperties>
</file>