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8" r:id="rId4"/>
    <p:sldId id="276" r:id="rId5"/>
    <p:sldId id="261" r:id="rId6"/>
    <p:sldId id="269" r:id="rId7"/>
    <p:sldId id="272" r:id="rId8"/>
    <p:sldId id="259" r:id="rId9"/>
    <p:sldId id="260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D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1" y="552"/>
      </p:cViewPr>
      <p:guideLst>
        <p:guide orient="horz" pos="38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A702B-D6FB-453B-B220-C2002C48AEF6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D74B2-15AB-41AA-9DDF-9547F9BA02A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01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D74B2-15AB-41AA-9DDF-9547F9BA02A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37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D74B2-15AB-41AA-9DDF-9547F9BA02A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90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BBEE5-F77F-F34B-A90E-683CEF08D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6C4C0-3ED3-74BF-B346-0E7455B2B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56CF8-7EFB-A665-66A6-AED5F44B1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1F28D-72EA-231E-7300-E372B29E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1329A-386C-26C4-9C39-3F1659E5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337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FEBA8-DB92-2EE3-8247-3194D2AB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8C0B4-FFF0-4530-2D71-60B34451D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996D4-7054-867A-0EB8-2CD28DFC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64554-B411-8268-1031-046027FD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7E6E4-6B17-0BA8-8F9E-1327586F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70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F46CBA-EFEC-908D-8C48-AA17C3C9B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46B1CB-9D3D-62F0-EBA4-56741CC7C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43AD8-66E7-B988-2BC2-7F53FFED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70181-E226-96DC-F17F-80961872B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B9252-3776-A2B6-7032-3F055213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96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9838-2E0C-C5E5-7EAB-4BDDA75E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658D-F005-C6D0-CD97-91A3FB09F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DC3C-016C-743B-E477-1913A55B2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C9099-2AA1-8342-455D-C462E6C6D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3B36-1AA6-6DAB-A29C-9C1754AD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440F1C-D7F9-1DA7-6064-3BDDA46A44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077"/>
            <a:ext cx="12236450" cy="68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46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04F0-79EB-2FA6-35CA-3E492586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3766D-806A-F09A-AFD5-8518FE045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7A941-CEAD-EAB4-44AE-D4FC3FE7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D5399-6336-81F0-DA89-9D975927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6877B-634D-285C-66AF-999D3868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47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0438-E52A-77AA-D379-6A05A972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2E716-8442-83A6-E52D-1A4FE4360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34E3F-DAEE-5635-7308-C59EE95F7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AD8FE-0B44-D163-29D6-FCCD258B1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AAC8E-B6E0-5AEA-4E06-9F40010E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094BD-EA17-843E-0DA9-E4FCB0C8C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21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326C-B5E9-83B4-9AFD-75F6964A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E6BB6-B3A6-CD75-A3CC-5B9F55BA2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365AB-216D-6D59-CBB1-B2D95B73B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D53B9-06BD-999C-1C95-576791BCD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A1242-A7EE-8AFC-B7A6-E07CADD27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CE1E36-82F9-CF6F-2505-BB188ABD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39698C-341A-EE56-B745-01FFB6C9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2C0F55-76FB-6DAB-E64E-F0101519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19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F3B8F-5549-5C78-3F9A-44D4BFD4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BD4C3-E0CC-4BE2-E173-857914D8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49DBF-D1C0-094F-DF22-25EAD3898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50468-ED17-5DD1-5F87-D5C7215F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1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494930-8E5B-CBA0-9A94-1F3701507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6183C-63CC-CFF0-9ACB-F0266D31D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BA8E1-2A53-2B38-31D0-1CECF1C2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493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4BDB-480C-B4F3-976E-D1FE652A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D9786-3750-72D0-8726-33FBD9914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B8E37-631B-E844-160A-605CF1BA0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212FFC-83AF-F203-7724-A7549148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694C5-E9E8-0614-71AD-89E4CD7C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872ED-E5EC-CC83-394C-0E8C458C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77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7019-21F0-D8CB-904D-70308D62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DA396A-D748-8113-A78D-4061651E2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BE57-5369-F71D-6979-BA5B76F62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BEFE5-99F7-6B0E-1C81-68216A4F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1306D-098E-711A-8DA0-BF820FA3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B7597-BCD0-AE96-CE8B-11F5DA0D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61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C05FE-3F17-693C-0527-E39EBF8F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CB083-B938-C623-AFA5-806A7163B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21BB2-E4AD-5169-68FA-0EE80DC9D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97B06A-745A-49A5-9405-88D116B3B165}" type="datetimeFigureOut">
              <a:rPr lang="de-DE" smtClean="0"/>
              <a:t>07.05.2026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FD83D-CA38-4C20-75EF-2ED784DA9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CF106-D854-1B5A-DDB9-7B7649BE1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811944-E8B3-468C-AB8B-A44C89D5DC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19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5B23-31FF-8337-10CE-C45A91669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ABF82-F27F-758C-5B1C-54DD06617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399AF-2097-FF31-9668-E7A731794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8439" y="0"/>
            <a:ext cx="13368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0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B535DE-D2CF-9C56-755A-54C0F8BACF44}"/>
              </a:ext>
            </a:extLst>
          </p:cNvPr>
          <p:cNvSpPr txBox="1"/>
          <p:nvPr/>
        </p:nvSpPr>
        <p:spPr>
          <a:xfrm>
            <a:off x="3059113" y="2990334"/>
            <a:ext cx="6118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639946-07EC-1116-E198-43E363A6C14E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05764-6431-53B9-A13D-2BC62D4CC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D717D3-C249-47FE-B589-1FFA7DD70A20}"/>
              </a:ext>
            </a:extLst>
          </p:cNvPr>
          <p:cNvSpPr txBox="1"/>
          <p:nvPr/>
        </p:nvSpPr>
        <p:spPr>
          <a:xfrm>
            <a:off x="337529" y="644376"/>
            <a:ext cx="211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Das Problem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A7A405-D71A-6F02-1479-CFE75C6F2F9F}"/>
              </a:ext>
            </a:extLst>
          </p:cNvPr>
          <p:cNvSpPr txBox="1"/>
          <p:nvPr/>
        </p:nvSpPr>
        <p:spPr>
          <a:xfrm>
            <a:off x="337529" y="1168147"/>
            <a:ext cx="8203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Ein 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falsches Bild</a:t>
            </a:r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kostet Sie Ihre Glaubwürdigkeit. 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10E7B323-8B86-5181-1451-1C54F6344CC0}"/>
              </a:ext>
            </a:extLst>
          </p:cNvPr>
          <p:cNvSpPr/>
          <p:nvPr/>
        </p:nvSpPr>
        <p:spPr>
          <a:xfrm>
            <a:off x="-482851" y="5260155"/>
            <a:ext cx="1827259" cy="1575223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C05E6295-3AF6-4335-90FD-C37379A689F8}"/>
              </a:ext>
            </a:extLst>
          </p:cNvPr>
          <p:cNvSpPr/>
          <p:nvPr/>
        </p:nvSpPr>
        <p:spPr>
          <a:xfrm>
            <a:off x="947090" y="4463017"/>
            <a:ext cx="1827259" cy="1575223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24879A3C-2755-D972-36A8-0A4F09191DCF}"/>
              </a:ext>
            </a:extLst>
          </p:cNvPr>
          <p:cNvSpPr/>
          <p:nvPr/>
        </p:nvSpPr>
        <p:spPr>
          <a:xfrm>
            <a:off x="2377031" y="5260154"/>
            <a:ext cx="1827259" cy="1575223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4F6A0603-6F6E-3D84-3B57-D6D1976AFE95}"/>
              </a:ext>
            </a:extLst>
          </p:cNvPr>
          <p:cNvSpPr/>
          <p:nvPr/>
        </p:nvSpPr>
        <p:spPr>
          <a:xfrm>
            <a:off x="3806972" y="4463017"/>
            <a:ext cx="1827259" cy="1575223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6ED9AC9D-0B29-CCC1-5AF7-5BB1454AE887}"/>
              </a:ext>
            </a:extLst>
          </p:cNvPr>
          <p:cNvSpPr/>
          <p:nvPr/>
        </p:nvSpPr>
        <p:spPr>
          <a:xfrm>
            <a:off x="5236913" y="5260154"/>
            <a:ext cx="1827259" cy="1575223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C3114B97-B864-C822-B985-E42152E662BB}"/>
              </a:ext>
            </a:extLst>
          </p:cNvPr>
          <p:cNvSpPr/>
          <p:nvPr/>
        </p:nvSpPr>
        <p:spPr>
          <a:xfrm>
            <a:off x="6666854" y="4463017"/>
            <a:ext cx="1827259" cy="1575223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35A0133F-4392-39E4-8877-D60AD7BAE98E}"/>
              </a:ext>
            </a:extLst>
          </p:cNvPr>
          <p:cNvSpPr/>
          <p:nvPr/>
        </p:nvSpPr>
        <p:spPr>
          <a:xfrm>
            <a:off x="8096795" y="5260153"/>
            <a:ext cx="1827259" cy="1575223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B9068F5A-DDAA-DAFF-4248-346D7323A73E}"/>
              </a:ext>
            </a:extLst>
          </p:cNvPr>
          <p:cNvSpPr/>
          <p:nvPr/>
        </p:nvSpPr>
        <p:spPr>
          <a:xfrm>
            <a:off x="9526736" y="4463017"/>
            <a:ext cx="1827259" cy="1575223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E57FD7C5-2446-D21E-E117-AE13733BB704}"/>
              </a:ext>
            </a:extLst>
          </p:cNvPr>
          <p:cNvSpPr/>
          <p:nvPr/>
        </p:nvSpPr>
        <p:spPr>
          <a:xfrm>
            <a:off x="10956677" y="5260152"/>
            <a:ext cx="1827259" cy="1575223"/>
          </a:xfrm>
          <a:prstGeom prst="hexagon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EDF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A4CC9A-9010-BFEB-A637-006FF2B9B028}"/>
              </a:ext>
            </a:extLst>
          </p:cNvPr>
          <p:cNvSpPr txBox="1"/>
          <p:nvPr/>
        </p:nvSpPr>
        <p:spPr>
          <a:xfrm>
            <a:off x="337529" y="2954081"/>
            <a:ext cx="10019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Manipulierte Bilder, Fake-Fotos und </a:t>
            </a:r>
            <a:r>
              <a:rPr lang="de-DE" sz="2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KI-generierte Inhalte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 </a:t>
            </a:r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fluten Redaktionen</a:t>
            </a:r>
            <a:r>
              <a:rPr lang="de-DE" sz="20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 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Für Menschen sind echte Bilder von Fakes kaum noch zu unterscheiden. Eine einzige falsche Veröffentlichung reicht, um </a:t>
            </a:r>
            <a:r>
              <a:rPr lang="de-DE" sz="20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Vertrauen zu verspielen,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das über Jahre aufgebaut wurde.</a:t>
            </a:r>
          </a:p>
          <a:p>
            <a:br>
              <a:rPr lang="de-DE" sz="20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</a:br>
            <a:endParaRPr lang="de-DE" sz="20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AF1743-B2DD-8A14-621A-3D28F8180D8E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21281-B24A-F547-068C-B72385F1B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1FAB4-0433-896F-22F2-8B30FA7CBF35}"/>
              </a:ext>
            </a:extLst>
          </p:cNvPr>
          <p:cNvSpPr txBox="1"/>
          <p:nvPr/>
        </p:nvSpPr>
        <p:spPr>
          <a:xfrm>
            <a:off x="337529" y="644376"/>
            <a:ext cx="219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Die Lösung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63A81-80BF-C813-5FE4-66DE289A2838}"/>
              </a:ext>
            </a:extLst>
          </p:cNvPr>
          <p:cNvSpPr txBox="1"/>
          <p:nvPr/>
        </p:nvSpPr>
        <p:spPr>
          <a:xfrm>
            <a:off x="337529" y="3966855"/>
            <a:ext cx="65761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TrustCamera versieht Fotos bereits bei der Aufnahme mit einem </a:t>
            </a:r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kryptographischen Fingerabdruck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, der DSGVO-konform auf einer öffentlichen Blockchain hinterlegt wird. Ihre Redaktion prüft eingehende Bilder gegen diesen Eintrag. Manipulationen, Re-Captures und KI-Fakes werden </a:t>
            </a:r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sofort sichtbar</a:t>
            </a:r>
            <a:r>
              <a:rPr lang="de-DE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BC360-B8A3-D20E-F1DB-2EAB0D8BA794}"/>
              </a:ext>
            </a:extLst>
          </p:cNvPr>
          <p:cNvSpPr txBox="1"/>
          <p:nvPr/>
        </p:nvSpPr>
        <p:spPr>
          <a:xfrm>
            <a:off x="337529" y="1168147"/>
            <a:ext cx="6694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Bilder 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kryptographisch prüfen.</a:t>
            </a:r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In Sekunden.</a:t>
            </a:r>
          </a:p>
        </p:txBody>
      </p:sp>
      <p:pic>
        <p:nvPicPr>
          <p:cNvPr id="7" name="Screen_Recording_20260507_192228_Chrome">
            <a:hlinkClick r:id="" action="ppaction://media"/>
            <a:extLst>
              <a:ext uri="{FF2B5EF4-FFF2-40B4-BE49-F238E27FC236}">
                <a16:creationId xmlns:a16="http://schemas.microsoft.com/office/drawing/2014/main" id="{CE0EC7C9-B841-CC60-8F84-D9A26EB4C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2182" y="464344"/>
            <a:ext cx="2881571" cy="6242922"/>
          </a:xfrm>
          <a:prstGeom prst="rect">
            <a:avLst/>
          </a:prstGeom>
          <a:effectLst>
            <a:outerShdw blurRad="711200" dist="38100" dir="2700000" algn="tl" rotWithShape="0">
              <a:prstClr val="black">
                <a:alpha val="63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8663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AF1743-B2DD-8A14-621A-3D28F8180D8E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21281-B24A-F547-068C-B72385F1B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1FAB4-0433-896F-22F2-8B30FA7CBF35}"/>
              </a:ext>
            </a:extLst>
          </p:cNvPr>
          <p:cNvSpPr txBox="1"/>
          <p:nvPr/>
        </p:nvSpPr>
        <p:spPr>
          <a:xfrm>
            <a:off x="337529" y="644376"/>
            <a:ext cx="219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Der Ablauf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BC360-B8A3-D20E-F1DB-2EAB0D8BA794}"/>
              </a:ext>
            </a:extLst>
          </p:cNvPr>
          <p:cNvSpPr txBox="1"/>
          <p:nvPr/>
        </p:nvSpPr>
        <p:spPr>
          <a:xfrm>
            <a:off x="406400" y="1168400"/>
            <a:ext cx="1137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Drei Schritte vom eingehenden Foto zur </a:t>
            </a:r>
            <a:r>
              <a:rPr lang="de-DE" sz="4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abgesicherten Veröffentlichung</a:t>
            </a:r>
            <a:r>
              <a:rPr lang="de-DE" sz="4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</a:t>
            </a:r>
          </a:p>
        </p:txBody>
      </p:sp>
      <p:sp>
        <p:nvSpPr>
          <p:cNvPr id="3" name="StepCard1">
            <a:extLst>
              <a:ext uri="{FF2B5EF4-FFF2-40B4-BE49-F238E27FC236}">
                <a16:creationId xmlns:a16="http://schemas.microsoft.com/office/drawing/2014/main" id="{121FEC37-E1BA-48A7-99FE-CFE0A6A6D261}"/>
              </a:ext>
            </a:extLst>
          </p:cNvPr>
          <p:cNvSpPr/>
          <p:nvPr/>
        </p:nvSpPr>
        <p:spPr>
          <a:xfrm>
            <a:off x="482600" y="3143250"/>
            <a:ext cx="3556000" cy="2794000"/>
          </a:xfrm>
          <a:prstGeom prst="roundRect">
            <a:avLst/>
          </a:prstGeom>
          <a:solidFill>
            <a:srgbClr val="1A2E3D"/>
          </a:solidFill>
          <a:ln w="12700" cap="flat" cmpd="sng" algn="ctr">
            <a:solidFill>
              <a:srgbClr val="2EDFC2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lIns="91440" tIns="91440" rIns="91440" bIns="91440" rtlCol="0" anchor="ctr" anchorCtr="0"/>
          <a:lstStyle/>
          <a:p>
            <a:pPr algn="ctr"/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1</a:t>
            </a: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Foto entsteht</a:t>
            </a:r>
          </a:p>
          <a:p>
            <a:pPr algn="ctr"/>
            <a:endParaRPr lang="de-DE" sz="1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Aufnahme mit </a:t>
            </a:r>
            <a:r>
              <a:rPr lang="de-DE" sz="1400" dirty="0" err="1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TrustCamera</a:t>
            </a:r>
            <a:r>
              <a:rPr lang="de-DE" sz="1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-Webapp oder über integrierte Schnittstelle. Fingerabdruck wird automatisch erzeugt und auf der Blockchain hinterlegt.</a:t>
            </a:r>
          </a:p>
        </p:txBody>
      </p:sp>
      <p:sp>
        <p:nvSpPr>
          <p:cNvPr id="7" name="StepCard2">
            <a:extLst>
              <a:ext uri="{FF2B5EF4-FFF2-40B4-BE49-F238E27FC236}">
                <a16:creationId xmlns:a16="http://schemas.microsoft.com/office/drawing/2014/main" id="{03E73B6A-98E6-44FD-BC08-CD44C8614AAD}"/>
              </a:ext>
            </a:extLst>
          </p:cNvPr>
          <p:cNvSpPr/>
          <p:nvPr/>
        </p:nvSpPr>
        <p:spPr>
          <a:xfrm>
            <a:off x="4318000" y="3143250"/>
            <a:ext cx="3556000" cy="2794000"/>
          </a:xfrm>
          <a:prstGeom prst="roundRect">
            <a:avLst/>
          </a:prstGeom>
          <a:solidFill>
            <a:srgbClr val="1A2E3D"/>
          </a:solidFill>
          <a:ln w="12700" cap="flat" cmpd="sng" algn="ctr">
            <a:solidFill>
              <a:srgbClr val="2EDFC2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lIns="91440" tIns="91440" rIns="91440" bIns="91440" rtlCol="0" anchor="ctr" anchorCtr="0"/>
          <a:lstStyle/>
          <a:p>
            <a:pPr algn="ctr"/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2</a:t>
            </a: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Foto erreicht die Redaktion</a:t>
            </a:r>
          </a:p>
          <a:p>
            <a:pPr algn="ctr"/>
            <a:endParaRPr lang="de-DE" sz="1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Über die gewohnten Kanäle: E-Mail, FTP, Agentur-Feed, Bildredaktions-System oder direkt über die Schnittstelle.</a:t>
            </a:r>
          </a:p>
        </p:txBody>
      </p:sp>
      <p:sp>
        <p:nvSpPr>
          <p:cNvPr id="10" name="StepCard3">
            <a:extLst>
              <a:ext uri="{FF2B5EF4-FFF2-40B4-BE49-F238E27FC236}">
                <a16:creationId xmlns:a16="http://schemas.microsoft.com/office/drawing/2014/main" id="{47D47F59-3AEA-4A56-B962-0E10ACE077C7}"/>
              </a:ext>
            </a:extLst>
          </p:cNvPr>
          <p:cNvSpPr/>
          <p:nvPr/>
        </p:nvSpPr>
        <p:spPr>
          <a:xfrm>
            <a:off x="8153400" y="3143250"/>
            <a:ext cx="3556000" cy="2794000"/>
          </a:xfrm>
          <a:prstGeom prst="roundRect">
            <a:avLst/>
          </a:prstGeom>
          <a:solidFill>
            <a:srgbClr val="1A2E3D"/>
          </a:solidFill>
          <a:ln w="12700" cap="flat" cmpd="sng" algn="ctr">
            <a:solidFill>
              <a:srgbClr val="2EDFC2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lIns="91440" tIns="91440" rIns="91440" bIns="91440" rtlCol="0" anchor="ctr" anchorCtr="0"/>
          <a:lstStyle/>
          <a:p>
            <a:pPr algn="ctr"/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3</a:t>
            </a: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Redaktion prüft</a:t>
            </a:r>
          </a:p>
          <a:p>
            <a:pPr algn="ctr"/>
            <a:endParaRPr lang="de-DE" sz="10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/>
            <a:r>
              <a:rPr lang="de-DE" sz="1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Drag-and-Drop ins Web-Interface oder automatisch via API. Ergebnis: Original, manipuliert oder kein Eintrag vorhanden.</a:t>
            </a:r>
          </a:p>
        </p:txBody>
      </p:sp>
      <p:sp>
        <p:nvSpPr>
          <p:cNvPr id="11" name="StepArrow1">
            <a:extLst>
              <a:ext uri="{FF2B5EF4-FFF2-40B4-BE49-F238E27FC236}">
                <a16:creationId xmlns:a16="http://schemas.microsoft.com/office/drawing/2014/main" id="{B85CAA70-8A3E-4443-9EFA-98A7AC3C36CD}"/>
              </a:ext>
            </a:extLst>
          </p:cNvPr>
          <p:cNvSpPr/>
          <p:nvPr/>
        </p:nvSpPr>
        <p:spPr>
          <a:xfrm>
            <a:off x="4064000" y="4425950"/>
            <a:ext cx="228600" cy="228600"/>
          </a:xfrm>
          <a:prstGeom prst="rightArrow">
            <a:avLst/>
          </a:prstGeom>
          <a:solidFill>
            <a:srgbClr val="2EDFC2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  <p:sp>
        <p:nvSpPr>
          <p:cNvPr id="12" name="StepArrow2">
            <a:extLst>
              <a:ext uri="{FF2B5EF4-FFF2-40B4-BE49-F238E27FC236}">
                <a16:creationId xmlns:a16="http://schemas.microsoft.com/office/drawing/2014/main" id="{19526FB3-4601-4F63-BB71-8D470CAB1110}"/>
              </a:ext>
            </a:extLst>
          </p:cNvPr>
          <p:cNvSpPr/>
          <p:nvPr/>
        </p:nvSpPr>
        <p:spPr>
          <a:xfrm>
            <a:off x="7899400" y="4425950"/>
            <a:ext cx="228600" cy="228600"/>
          </a:xfrm>
          <a:prstGeom prst="rightArrow">
            <a:avLst/>
          </a:prstGeom>
          <a:solidFill>
            <a:srgbClr val="2EDFC2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3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762E05-D2E3-10D8-E7AD-4DA4DB857D18}"/>
              </a:ext>
            </a:extLst>
          </p:cNvPr>
          <p:cNvSpPr txBox="1"/>
          <p:nvPr/>
        </p:nvSpPr>
        <p:spPr>
          <a:xfrm>
            <a:off x="337529" y="644376"/>
            <a:ext cx="219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Das Potenzial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4D9A7C-8FE7-9122-41CF-6ACC41205FE1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81721-9BA3-84CF-DB3F-8CF61C4BD419}"/>
              </a:ext>
            </a:extLst>
          </p:cNvPr>
          <p:cNvSpPr txBox="1"/>
          <p:nvPr/>
        </p:nvSpPr>
        <p:spPr>
          <a:xfrm>
            <a:off x="337530" y="1168147"/>
            <a:ext cx="1137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Warum ist </a:t>
            </a:r>
            <a:r>
              <a:rPr lang="de-DE" sz="4800" b="1" dirty="0" err="1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TrustCamera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bahnbrechend?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48FD6-DFF8-A9F2-B6A0-92407046BB33}"/>
              </a:ext>
            </a:extLst>
          </p:cNvPr>
          <p:cNvSpPr txBox="1"/>
          <p:nvPr/>
        </p:nvSpPr>
        <p:spPr>
          <a:xfrm>
            <a:off x="484816" y="2848208"/>
            <a:ext cx="106720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Prävention statt Reaktion: 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Bestehende Lösungen arbeiten reaktiv und probabilistisch. Sie verlieren das Wettrüsten gegen generative KI. </a:t>
            </a:r>
            <a:r>
              <a:rPr lang="de-DE" dirty="0" err="1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TrustCamera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verlagert Vertrauen an den Moment der Datenerzeugung. Die Redaktion prüft später nur noch gegen diesen Eintrag.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Deterministisch statt probabilistisch: 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Statt zu schätzen, ob ein Bild echt ist, beweist </a:t>
            </a:r>
            <a:r>
              <a:rPr lang="de-DE" dirty="0" err="1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TrustCamera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es mathematisch. Ein eindeutiger Fingerabdruck des Originalbildes wird als unsichtbares Wasserzeichen eingebettet und kann jederzeit auf das Original referenziert werden. Das Ergebnis ist binär: echt oder fake.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Geschlossene Vertrauenskette: 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Vom Auslöser bis zur Veröffentlichung greifen vier Stufen ineinander: KI-Validierung im Moment der Aufnahme, kryptographische Versiegelung, Blockchain-Eintrag und Wasserzeichen-Verifikation. Keine Lücke, in der ein Bild manipuliert werden könnte, ohne dass es auffällt.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62F3C6-6567-7FF1-1083-9ED116EDA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7D95FE-1E11-9F10-C784-59FAAC0F11CC}"/>
              </a:ext>
            </a:extLst>
          </p:cNvPr>
          <p:cNvSpPr txBox="1"/>
          <p:nvPr/>
        </p:nvSpPr>
        <p:spPr>
          <a:xfrm>
            <a:off x="337529" y="644376"/>
            <a:ext cx="219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Der Stand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55375-F322-CEA4-3FD3-D9168F50CF45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804DA0-2223-00CF-2772-60E2F7DF2175}"/>
              </a:ext>
            </a:extLst>
          </p:cNvPr>
          <p:cNvSpPr txBox="1"/>
          <p:nvPr/>
        </p:nvSpPr>
        <p:spPr>
          <a:xfrm>
            <a:off x="337529" y="1168147"/>
            <a:ext cx="1089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Was wir bereits </a:t>
            </a:r>
            <a:r>
              <a:rPr lang="de-DE" sz="4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demonstriert</a:t>
            </a:r>
            <a:r>
              <a:rPr lang="de-DE" sz="4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haben.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8EA7DF-AB87-2153-854D-0E78FF6E1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5AAE54-04D7-1846-D913-7ADD429D14A6}"/>
              </a:ext>
            </a:extLst>
          </p:cNvPr>
          <p:cNvSpPr txBox="1"/>
          <p:nvPr/>
        </p:nvSpPr>
        <p:spPr>
          <a:xfrm>
            <a:off x="342900" y="2540000"/>
            <a:ext cx="10820400" cy="4693593"/>
          </a:xfrm>
          <a:prstGeom prst="rect">
            <a:avLst/>
          </a:prstGeom>
          <a:noFill/>
          <a:ln>
            <a:solidFill>
              <a:srgbClr val="2EDFC2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de-DE" sz="2400" b="1" dirty="0">
              <a:solidFill>
                <a:srgbClr val="2EDFC2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l"/>
            <a:r>
              <a:rPr lang="de-DE" sz="24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Heute einsatzbereit</a:t>
            </a:r>
          </a:p>
          <a:p>
            <a:pPr algn="l"/>
            <a:endParaRPr lang="de-DE" sz="24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2EDFC2"/>
              </a:buClr>
              <a:buFont typeface="Wingdings" panose="05000000000000000000" pitchFamily="2" charset="2"/>
              <a:buChar char="ü"/>
            </a:pPr>
            <a:r>
              <a:rPr lang="de-DE" sz="24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~90 % Erkennungsrate</a:t>
            </a:r>
            <a:r>
              <a:rPr lang="de-DE" sz="24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DE" sz="2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bei manipulierten Bildern in internen Tests.</a:t>
            </a:r>
          </a:p>
          <a:p>
            <a:pPr marL="342900" indent="-342900">
              <a:spcBef>
                <a:spcPts val="600"/>
              </a:spcBef>
              <a:buClr>
                <a:srgbClr val="2EDFC2"/>
              </a:buClr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Vollständige </a:t>
            </a:r>
            <a:r>
              <a:rPr lang="de-DE" sz="24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Prüfkette </a:t>
            </a:r>
            <a:r>
              <a:rPr lang="de-DE" sz="24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von der Aufnahme bis zur Verifizierung</a:t>
            </a:r>
            <a:r>
              <a:rPr lang="de-DE" sz="24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DE" sz="2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läuft produktiv.</a:t>
            </a:r>
          </a:p>
          <a:p>
            <a:pPr marL="342900" indent="-342900">
              <a:spcBef>
                <a:spcPts val="600"/>
              </a:spcBef>
              <a:buClr>
                <a:srgbClr val="2EDFC2"/>
              </a:buClr>
              <a:buFont typeface="Wingdings" panose="05000000000000000000" pitchFamily="2" charset="2"/>
              <a:buChar char="ü"/>
            </a:pPr>
            <a:r>
              <a:rPr lang="de-DE" sz="24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DSGVO-konforme </a:t>
            </a:r>
            <a:r>
              <a:rPr lang="de-DE" sz="24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Server</a:t>
            </a:r>
            <a:r>
              <a:rPr lang="de-DE" sz="24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in Eigenbetrieb</a:t>
            </a:r>
            <a:r>
              <a:rPr lang="de-DE" sz="2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, keine Daten in Drittländern.</a:t>
            </a:r>
          </a:p>
          <a:p>
            <a:pPr marL="342900" indent="-342900">
              <a:spcBef>
                <a:spcPts val="600"/>
              </a:spcBef>
              <a:buClr>
                <a:srgbClr val="2EDFC2"/>
              </a:buClr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Erfolgreich getestet </a:t>
            </a:r>
            <a:r>
              <a:rPr lang="de-DE" sz="24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mit externen Nutzern in realitätsnaher Umgebung.</a:t>
            </a:r>
          </a:p>
          <a:p>
            <a:pPr marL="342900" indent="-342900">
              <a:spcBef>
                <a:spcPts val="600"/>
              </a:spcBef>
              <a:buClr>
                <a:srgbClr val="2EDFC2"/>
              </a:buClr>
              <a:buFont typeface="Wingdings" panose="05000000000000000000" pitchFamily="2" charset="2"/>
              <a:buChar char="ü"/>
            </a:pPr>
            <a:endParaRPr lang="de-DE" sz="2400" b="1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2EDFC2"/>
              </a:buClr>
              <a:buFont typeface="Wingdings" panose="05000000000000000000" pitchFamily="2" charset="2"/>
              <a:buChar char="ü"/>
            </a:pPr>
            <a:endParaRPr lang="de-DE" sz="2400" b="1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rgbClr val="2EDFC2"/>
              </a:buClr>
              <a:buFont typeface="Wingdings" panose="05000000000000000000" pitchFamily="2" charset="2"/>
              <a:buChar char="ü"/>
            </a:pPr>
            <a:endParaRPr lang="de-DE" sz="2400" b="1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51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C29967-DDE8-1AB1-F6A3-DB87546E35B4}"/>
              </a:ext>
            </a:extLst>
          </p:cNvPr>
          <p:cNvSpPr txBox="1"/>
          <p:nvPr/>
        </p:nvSpPr>
        <p:spPr>
          <a:xfrm>
            <a:off x="337529" y="644376"/>
            <a:ext cx="247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 arbeiten wir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3143E8-31D2-9755-CA5D-400BC1E2C617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879F6-4278-6345-B551-D361169ADAA3}"/>
              </a:ext>
            </a:extLst>
          </p:cNvPr>
          <p:cNvSpPr txBox="1"/>
          <p:nvPr/>
        </p:nvSpPr>
        <p:spPr>
          <a:xfrm>
            <a:off x="337529" y="1168147"/>
            <a:ext cx="7957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Nutzungsbasiert;</a:t>
            </a:r>
            <a:r>
              <a:rPr lang="de-DE" sz="40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passend zu Ihrer Redaktion.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350707-1FB2-AE11-73D1-BA9DADC82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4C745E-A79D-BA5A-5892-6DD1980E83B8}"/>
              </a:ext>
            </a:extLst>
          </p:cNvPr>
          <p:cNvSpPr txBox="1"/>
          <p:nvPr/>
        </p:nvSpPr>
        <p:spPr>
          <a:xfrm>
            <a:off x="-37992" y="3195459"/>
            <a:ext cx="4089328" cy="4278094"/>
          </a:xfrm>
          <a:prstGeom prst="rect">
            <a:avLst/>
          </a:prstGeom>
          <a:noFill/>
          <a:ln>
            <a:solidFill>
              <a:srgbClr val="2EDFC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000" b="1" dirty="0">
              <a:solidFill>
                <a:srgbClr val="2EDFC2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/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Pilotphase kostenlos</a:t>
            </a:r>
          </a:p>
          <a:p>
            <a:pPr algn="ctr"/>
            <a:endParaRPr lang="de-DE" sz="14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Definierter Zeitraum, festes Bildkontingent, gemeinsame Auswertung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Kein Risiko, keine versteckten Kosten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3327E3-6A80-AFD9-5FD4-3341452BDD28}"/>
              </a:ext>
            </a:extLst>
          </p:cNvPr>
          <p:cNvSpPr txBox="1"/>
          <p:nvPr/>
        </p:nvSpPr>
        <p:spPr>
          <a:xfrm>
            <a:off x="4051336" y="3195458"/>
            <a:ext cx="4089328" cy="3693319"/>
          </a:xfrm>
          <a:prstGeom prst="rect">
            <a:avLst/>
          </a:prstGeom>
          <a:noFill/>
          <a:ln>
            <a:solidFill>
              <a:srgbClr val="2EDFC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000" b="1" dirty="0">
              <a:solidFill>
                <a:srgbClr val="2EDFC2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/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Laufender Betrieb</a:t>
            </a:r>
          </a:p>
          <a:p>
            <a:pPr algn="ctr"/>
            <a:endParaRPr lang="de-DE" sz="14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Pro geprüftem Bild: 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nutzungsbasiert, mitwachsend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Jahreslizenz: </a:t>
            </a: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planbares Budget bei festem Volumen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Konkrete Konditionen abhängig vom Bildvolumen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F6A19C-6458-F321-61C0-B3A6F5E4FB57}"/>
              </a:ext>
            </a:extLst>
          </p:cNvPr>
          <p:cNvSpPr txBox="1"/>
          <p:nvPr/>
        </p:nvSpPr>
        <p:spPr>
          <a:xfrm>
            <a:off x="8140664" y="3195458"/>
            <a:ext cx="4089328" cy="3693319"/>
          </a:xfrm>
          <a:prstGeom prst="rect">
            <a:avLst/>
          </a:prstGeom>
          <a:noFill/>
          <a:ln>
            <a:solidFill>
              <a:srgbClr val="2EDFC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000" b="1" dirty="0">
              <a:solidFill>
                <a:srgbClr val="2EDFC2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/>
            <a:r>
              <a:rPr lang="de-DE" sz="20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Integration &amp; Betrieb</a:t>
            </a:r>
          </a:p>
          <a:p>
            <a:pPr algn="ctr"/>
            <a:endParaRPr lang="de-DE" sz="14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API-Anbindung oder Web-Interface, passend zum Redaktions-Workflow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DSGVO-konform, Server in Deutschland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Ansprechpartner und Onboarding inklusive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0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AA6827-2958-4EF1-9F07-0AA687F85B5B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60007-2455-C671-33D8-911DCFE0C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92A89B-3B90-630C-1A80-445E96120417}"/>
              </a:ext>
            </a:extLst>
          </p:cNvPr>
          <p:cNvSpPr txBox="1"/>
          <p:nvPr/>
        </p:nvSpPr>
        <p:spPr>
          <a:xfrm>
            <a:off x="337529" y="644376"/>
            <a:ext cx="211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Das Team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7CE200-67E0-2B78-D328-00551CA3C8CF}"/>
              </a:ext>
            </a:extLst>
          </p:cNvPr>
          <p:cNvSpPr txBox="1"/>
          <p:nvPr/>
        </p:nvSpPr>
        <p:spPr>
          <a:xfrm>
            <a:off x="337529" y="1168147"/>
            <a:ext cx="7358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Das</a:t>
            </a:r>
            <a:r>
              <a:rPr lang="de-DE" sz="4800" b="1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sind 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wir.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9A0950-2C29-D05C-853B-14C3A9DE9655}"/>
              </a:ext>
            </a:extLst>
          </p:cNvPr>
          <p:cNvGrpSpPr/>
          <p:nvPr/>
        </p:nvGrpSpPr>
        <p:grpSpPr>
          <a:xfrm>
            <a:off x="1584360" y="2207519"/>
            <a:ext cx="9023279" cy="3184786"/>
            <a:chOff x="702284" y="2285369"/>
            <a:chExt cx="9023279" cy="3184786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9D91AD48-2C52-619E-1193-239B6306BC21}"/>
                </a:ext>
              </a:extLst>
            </p:cNvPr>
            <p:cNvSpPr/>
            <p:nvPr/>
          </p:nvSpPr>
          <p:spPr>
            <a:xfrm>
              <a:off x="702284" y="3129619"/>
              <a:ext cx="2689078" cy="2318170"/>
            </a:xfrm>
            <a:prstGeom prst="hexagon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2EDF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F08D7B3-A156-C557-4231-7AAE0ADAAEC4}"/>
                </a:ext>
              </a:extLst>
            </p:cNvPr>
            <p:cNvSpPr/>
            <p:nvPr/>
          </p:nvSpPr>
          <p:spPr>
            <a:xfrm>
              <a:off x="3867221" y="3144773"/>
              <a:ext cx="2689078" cy="2318170"/>
            </a:xfrm>
            <a:prstGeom prst="hexagon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2EDF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95B47912-5CD6-D0A8-7D76-A80FCD5C6225}"/>
                </a:ext>
              </a:extLst>
            </p:cNvPr>
            <p:cNvSpPr/>
            <p:nvPr/>
          </p:nvSpPr>
          <p:spPr>
            <a:xfrm>
              <a:off x="7036485" y="3151985"/>
              <a:ext cx="2689078" cy="2318170"/>
            </a:xfrm>
            <a:prstGeom prst="hexagon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2EDFC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BAF362-5311-8F04-15A5-5E7EDE248C28}"/>
                </a:ext>
              </a:extLst>
            </p:cNvPr>
            <p:cNvSpPr txBox="1"/>
            <p:nvPr/>
          </p:nvSpPr>
          <p:spPr>
            <a:xfrm>
              <a:off x="1097154" y="2285369"/>
              <a:ext cx="1943100" cy="634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rgbClr val="2EDFC2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rPr>
                <a:t>Yannick Schroth</a:t>
              </a:r>
            </a:p>
            <a:p>
              <a:pPr algn="ctr">
                <a:lnSpc>
                  <a:spcPct val="200000"/>
                </a:lnSpc>
              </a:pPr>
              <a:r>
                <a:rPr lang="de-DE" sz="1100" dirty="0">
                  <a:solidFill>
                    <a:schemeClr val="bg1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rPr>
                <a:t>Co-Founder &amp; Marketing</a:t>
              </a:r>
              <a:endParaRPr lang="de-DE" sz="12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84A51A-C31B-8716-3EE2-A762F1ED84CD}"/>
                </a:ext>
              </a:extLst>
            </p:cNvPr>
            <p:cNvSpPr txBox="1"/>
            <p:nvPr/>
          </p:nvSpPr>
          <p:spPr>
            <a:xfrm>
              <a:off x="4240209" y="2285369"/>
              <a:ext cx="1943100" cy="634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rgbClr val="2EDFC2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rPr>
                <a:t>Kai Ringwald</a:t>
              </a:r>
            </a:p>
            <a:p>
              <a:pPr algn="ctr">
                <a:lnSpc>
                  <a:spcPct val="200000"/>
                </a:lnSpc>
              </a:pPr>
              <a:r>
                <a:rPr lang="de-DE" sz="1100" dirty="0">
                  <a:solidFill>
                    <a:schemeClr val="bg1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rPr>
                <a:t>Co-Founder &amp; Tech</a:t>
              </a:r>
              <a:endParaRPr lang="de-DE" sz="12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3BE245-F110-367F-0650-AAFE8C90ACD9}"/>
                </a:ext>
              </a:extLst>
            </p:cNvPr>
            <p:cNvSpPr txBox="1"/>
            <p:nvPr/>
          </p:nvSpPr>
          <p:spPr>
            <a:xfrm>
              <a:off x="7409474" y="2316911"/>
              <a:ext cx="1943100" cy="634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rgbClr val="2EDFC2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rPr>
                <a:t>Timo Mayer</a:t>
              </a:r>
            </a:p>
            <a:p>
              <a:pPr algn="ctr">
                <a:lnSpc>
                  <a:spcPct val="200000"/>
                </a:lnSpc>
              </a:pPr>
              <a:r>
                <a:rPr lang="de-DE" sz="1100" dirty="0">
                  <a:solidFill>
                    <a:schemeClr val="bg1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rPr>
                <a:t>Co-Founder &amp; </a:t>
              </a:r>
              <a:r>
                <a:rPr lang="de-DE" sz="1100" dirty="0" err="1">
                  <a:solidFill>
                    <a:schemeClr val="bg1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rPr>
                <a:t>Product</a:t>
              </a:r>
              <a:endParaRPr lang="de-DE" sz="12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endParaRPr>
            </a:p>
          </p:txBody>
        </p: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0268A8AA-C7F9-90F5-1C67-FC00D4A70281}"/>
                </a:ext>
              </a:extLst>
            </p:cNvPr>
            <p:cNvSpPr/>
            <p:nvPr/>
          </p:nvSpPr>
          <p:spPr>
            <a:xfrm rot="16200000">
              <a:off x="1930910" y="2325724"/>
              <a:ext cx="231825" cy="1384245"/>
            </a:xfrm>
            <a:prstGeom prst="leftBrace">
              <a:avLst/>
            </a:prstGeom>
            <a:ln>
              <a:solidFill>
                <a:srgbClr val="2EDFC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Left Brace 58">
              <a:extLst>
                <a:ext uri="{FF2B5EF4-FFF2-40B4-BE49-F238E27FC236}">
                  <a16:creationId xmlns:a16="http://schemas.microsoft.com/office/drawing/2014/main" id="{5A6889BC-78FE-E317-069F-0B32BE56DFF3}"/>
                </a:ext>
              </a:extLst>
            </p:cNvPr>
            <p:cNvSpPr/>
            <p:nvPr/>
          </p:nvSpPr>
          <p:spPr>
            <a:xfrm rot="16200000">
              <a:off x="8265111" y="2352358"/>
              <a:ext cx="231825" cy="1384245"/>
            </a:xfrm>
            <a:prstGeom prst="leftBrace">
              <a:avLst/>
            </a:prstGeom>
            <a:ln>
              <a:solidFill>
                <a:srgbClr val="2EDFC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" name="Left Brace 1">
              <a:extLst>
                <a:ext uri="{FF2B5EF4-FFF2-40B4-BE49-F238E27FC236}">
                  <a16:creationId xmlns:a16="http://schemas.microsoft.com/office/drawing/2014/main" id="{0CB6281E-9371-9471-BBAB-D0E78212ECA6}"/>
                </a:ext>
              </a:extLst>
            </p:cNvPr>
            <p:cNvSpPr/>
            <p:nvPr/>
          </p:nvSpPr>
          <p:spPr>
            <a:xfrm rot="16200000">
              <a:off x="5095847" y="2343949"/>
              <a:ext cx="231825" cy="1384245"/>
            </a:xfrm>
            <a:prstGeom prst="leftBrace">
              <a:avLst/>
            </a:prstGeom>
            <a:ln>
              <a:solidFill>
                <a:srgbClr val="2EDFC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AD2F561-6804-4939-2C6F-62D1C9BAF5D6}"/>
              </a:ext>
            </a:extLst>
          </p:cNvPr>
          <p:cNvSpPr txBox="1"/>
          <p:nvPr/>
        </p:nvSpPr>
        <p:spPr>
          <a:xfrm>
            <a:off x="5327650" y="5490701"/>
            <a:ext cx="154622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Polizeibeamter im Bereich Internetkriminalität mit Expertise in Blockchain, Kryptowährungen und Web3.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A72F0-2B4E-BBDB-D7B8-812672D47D9A}"/>
              </a:ext>
            </a:extLst>
          </p:cNvPr>
          <p:cNvSpPr txBox="1"/>
          <p:nvPr/>
        </p:nvSpPr>
        <p:spPr>
          <a:xfrm>
            <a:off x="8489986" y="5490701"/>
            <a:ext cx="1546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Polizeibeamter mit Expertise in der Bekämpfung von Warenbetrug und Kreditkartenbetrug im Internet.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0617D-A5B2-DE16-BE12-313E6279ECA7}"/>
              </a:ext>
            </a:extLst>
          </p:cNvPr>
          <p:cNvSpPr txBox="1"/>
          <p:nvPr/>
        </p:nvSpPr>
        <p:spPr>
          <a:xfrm>
            <a:off x="2155785" y="5490701"/>
            <a:ext cx="154622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Marketingexperte mit Bachelor- und Masterabschluss im Businessbereich und Erfahrung in Content Marketing und SEO.</a:t>
            </a:r>
          </a:p>
        </p:txBody>
      </p:sp>
    </p:spTree>
    <p:extLst>
      <p:ext uri="{BB962C8B-B14F-4D97-AF65-F5344CB8AC3E}">
        <p14:creationId xmlns:p14="http://schemas.microsoft.com/office/powerpoint/2010/main" val="37719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190B2C-FFE7-5F26-D6E1-305BA0612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13" y="2181703"/>
            <a:ext cx="2465173" cy="2465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5FBFD-A28F-000E-B1F7-4C5E947035A3}"/>
              </a:ext>
            </a:extLst>
          </p:cNvPr>
          <p:cNvSpPr txBox="1"/>
          <p:nvPr/>
        </p:nvSpPr>
        <p:spPr>
          <a:xfrm>
            <a:off x="0" y="11341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Besuchen Sie unsere 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Website</a:t>
            </a:r>
            <a:r>
              <a:rPr lang="de-DE" sz="4800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700D5-E57B-2987-BD74-4F79C53717F9}"/>
              </a:ext>
            </a:extLst>
          </p:cNvPr>
          <p:cNvSpPr/>
          <p:nvPr/>
        </p:nvSpPr>
        <p:spPr>
          <a:xfrm rot="2759887">
            <a:off x="9004755" y="-3043572"/>
            <a:ext cx="7363624" cy="48597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47572-8022-BD1B-8D85-084CE74A9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8612">
            <a:off x="10749314" y="-6137"/>
            <a:ext cx="1493828" cy="1493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3AE4B9-47CB-2C6B-B3E4-E22088BF99EB}"/>
              </a:ext>
            </a:extLst>
          </p:cNvPr>
          <p:cNvSpPr txBox="1"/>
          <p:nvPr/>
        </p:nvSpPr>
        <p:spPr>
          <a:xfrm>
            <a:off x="0" y="4969843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Oder folgen Sie uns auf </a:t>
            </a:r>
            <a:r>
              <a:rPr lang="de-DE" sz="4800" b="1" dirty="0">
                <a:solidFill>
                  <a:srgbClr val="2EDFC2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LinkedIn:</a:t>
            </a:r>
          </a:p>
          <a:p>
            <a:pPr algn="ctr"/>
            <a:r>
              <a:rPr lang="de-DE" sz="4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de-DE" sz="24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https://www.linkedin.com/company/trustcamera</a:t>
            </a:r>
            <a:endParaRPr lang="de-DE" sz="5400" dirty="0">
              <a:solidFill>
                <a:schemeClr val="bg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4E2162-5960-40BE-BA47-9EB9B3E57925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b4415f86-bea0-4ede-bc45-818f6a342c42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</Words>
  <Application>Microsoft Office PowerPoint</Application>
  <PresentationFormat>Widescreen</PresentationFormat>
  <Paragraphs>83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Sans Serif Collection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Yannick S</dc:creator>
  <cp:lastModifiedBy>Yannick Schroth</cp:lastModifiedBy>
  <cp:revision>10</cp:revision>
  <dcterms:created xsi:type="dcterms:W3CDTF">2026-04-19T12:38:57Z</dcterms:created>
  <dcterms:modified xsi:type="dcterms:W3CDTF">2026-05-07T17:33:26Z</dcterms:modified>
</cp:coreProperties>
</file>